
<file path=[Content_Types].xml><?xml version="1.0" encoding="utf-8"?>
<Types xmlns="http://schemas.openxmlformats.org/package/2006/content-types">
  <Default Extension="fntdata" ContentType="application/x-fontdata"/>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9" r:id="rId1"/>
  </p:sldMasterIdLst>
  <p:notesMasterIdLst>
    <p:notesMasterId r:id="rId3"/>
  </p:notesMasterIdLst>
  <p:sldIdLst>
    <p:sldId id="256" r:id="rId2"/>
  </p:sldIdLst>
  <p:sldSz cx="38404800" cy="21599525"/>
  <p:notesSz cx="6858000" cy="9144000"/>
  <p:embeddedFontLst>
    <p:embeddedFont>
      <p:font typeface="Quattrocento Sans" panose="020B0502050000020003" pitchFamily="34" charset="0"/>
      <p:regular r:id="rId4"/>
      <p:bold r:id="rId5"/>
      <p:italic r:id="rId6"/>
      <p:boldItalic r:id="rId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43"/>
  </p:normalViewPr>
  <p:slideViewPr>
    <p:cSldViewPr snapToGrid="0">
      <p:cViewPr>
        <p:scale>
          <a:sx n="39" d="100"/>
          <a:sy n="39" d="100"/>
        </p:scale>
        <p:origin x="376" y="1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notesMaster" Target="notesMasters/notesMaster1.xml"/><Relationship Id="rId7" Type="http://schemas.openxmlformats.org/officeDocument/2006/relationships/font" Target="fonts/font4.fntdata"/><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tableStyles" Target="tableStyles.xml"/><Relationship Id="rId5" Type="http://schemas.openxmlformats.org/officeDocument/2006/relationships/font" Target="fonts/font2.fntdata"/><Relationship Id="rId10" Type="http://schemas.openxmlformats.org/officeDocument/2006/relationships/theme" Target="theme/theme1.xml"/><Relationship Id="rId4" Type="http://schemas.openxmlformats.org/officeDocument/2006/relationships/font" Target="fonts/font1.fntdata"/><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
        <p:cNvGrpSpPr/>
        <p:nvPr/>
      </p:nvGrpSpPr>
      <p:grpSpPr>
        <a:xfrm>
          <a:off x="0" y="0"/>
          <a:ext cx="0" cy="0"/>
          <a:chOff x="0" y="0"/>
          <a:chExt cx="0" cy="0"/>
        </a:xfrm>
      </p:grpSpPr>
      <p:sp>
        <p:nvSpPr>
          <p:cNvPr id="19" name="Google Shape;1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 name="Google Shape;2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grpSp>
        <p:nvGrpSpPr>
          <p:cNvPr id="12" name="Google Shape;12;p2"/>
          <p:cNvGrpSpPr/>
          <p:nvPr/>
        </p:nvGrpSpPr>
        <p:grpSpPr>
          <a:xfrm>
            <a:off x="-65314" y="-8990"/>
            <a:ext cx="38473550" cy="3802063"/>
            <a:chOff x="-68749" y="-515071"/>
            <a:chExt cx="38473550" cy="3802063"/>
          </a:xfrm>
        </p:grpSpPr>
        <p:sp>
          <p:nvSpPr>
            <p:cNvPr id="13" name="Google Shape;13;p2"/>
            <p:cNvSpPr/>
            <p:nvPr/>
          </p:nvSpPr>
          <p:spPr>
            <a:xfrm>
              <a:off x="0" y="-515071"/>
              <a:ext cx="38388395" cy="3611563"/>
            </a:xfrm>
            <a:prstGeom prst="rect">
              <a:avLst/>
            </a:prstGeom>
            <a:solidFill>
              <a:srgbClr val="00245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14" name="Google Shape;14;p2"/>
            <p:cNvGrpSpPr/>
            <p:nvPr/>
          </p:nvGrpSpPr>
          <p:grpSpPr>
            <a:xfrm>
              <a:off x="-68749" y="3096492"/>
              <a:ext cx="38473550" cy="190500"/>
              <a:chOff x="-48681" y="4267200"/>
              <a:chExt cx="21994281" cy="190500"/>
            </a:xfrm>
          </p:grpSpPr>
          <p:sp>
            <p:nvSpPr>
              <p:cNvPr id="15" name="Google Shape;15;p2"/>
              <p:cNvSpPr/>
              <p:nvPr/>
            </p:nvSpPr>
            <p:spPr>
              <a:xfrm>
                <a:off x="-48681" y="4267200"/>
                <a:ext cx="11021481" cy="190500"/>
              </a:xfrm>
              <a:prstGeom prst="rect">
                <a:avLst/>
              </a:prstGeom>
              <a:solidFill>
                <a:srgbClr val="FABD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6" name="Google Shape;16;p2"/>
              <p:cNvSpPr/>
              <p:nvPr/>
            </p:nvSpPr>
            <p:spPr>
              <a:xfrm>
                <a:off x="10972800" y="4267200"/>
                <a:ext cx="10972800" cy="190500"/>
              </a:xfrm>
              <a:prstGeom prst="rect">
                <a:avLst/>
              </a:prstGeom>
              <a:solidFill>
                <a:srgbClr val="B90E3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pic>
          <p:nvPicPr>
            <p:cNvPr id="17" name="Google Shape;17;p2" descr="Logo, company name&#10;&#10;Description automatically generated"/>
            <p:cNvPicPr preferRelativeResize="0"/>
            <p:nvPr/>
          </p:nvPicPr>
          <p:blipFill rotWithShape="1">
            <a:blip r:embed="rId2">
              <a:alphaModFix/>
            </a:blip>
            <a:srcRect/>
            <a:stretch/>
          </p:blipFill>
          <p:spPr>
            <a:xfrm>
              <a:off x="34932258" y="147060"/>
              <a:ext cx="2500456" cy="2303879"/>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0330" y="1149976"/>
            <a:ext cx="33124140" cy="417491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13858"/>
              <a:buFont typeface="Quattrocento Sans"/>
              <a:buNone/>
              <a:defRPr sz="13858"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2640330" y="5749874"/>
            <a:ext cx="33124140" cy="13704700"/>
          </a:xfrm>
          <a:prstGeom prst="rect">
            <a:avLst/>
          </a:prstGeom>
          <a:noFill/>
          <a:ln>
            <a:noFill/>
          </a:ln>
        </p:spPr>
        <p:txBody>
          <a:bodyPr spcFirstLastPara="1" wrap="square" lIns="91425" tIns="45700" rIns="91425" bIns="45700" anchor="t" anchorCtr="0">
            <a:normAutofit/>
          </a:bodyPr>
          <a:lstStyle>
            <a:lvl1pPr marL="457200" marR="0" lvl="0" indent="-788606" algn="l" rtl="0">
              <a:lnSpc>
                <a:spcPct val="90000"/>
              </a:lnSpc>
              <a:spcBef>
                <a:spcPts val="3150"/>
              </a:spcBef>
              <a:spcAft>
                <a:spcPts val="0"/>
              </a:spcAft>
              <a:buClr>
                <a:schemeClr val="dk1"/>
              </a:buClr>
              <a:buSzPts val="8819"/>
              <a:buFont typeface="Arial"/>
              <a:buChar char="•"/>
              <a:defRPr sz="8819" b="0" i="0" u="none" strike="noStrike" cap="none">
                <a:solidFill>
                  <a:schemeClr val="dk1"/>
                </a:solidFill>
                <a:latin typeface="Quattrocento Sans"/>
                <a:ea typeface="Quattrocento Sans"/>
                <a:cs typeface="Quattrocento Sans"/>
                <a:sym typeface="Quattrocento Sans"/>
              </a:defRPr>
            </a:lvl1pPr>
            <a:lvl2pPr marL="914400" marR="0" lvl="1" indent="-708596" algn="l" rtl="0">
              <a:lnSpc>
                <a:spcPct val="90000"/>
              </a:lnSpc>
              <a:spcBef>
                <a:spcPts val="1575"/>
              </a:spcBef>
              <a:spcAft>
                <a:spcPts val="0"/>
              </a:spcAft>
              <a:buClr>
                <a:schemeClr val="dk1"/>
              </a:buClr>
              <a:buSzPts val="7559"/>
              <a:buFont typeface="Arial"/>
              <a:buChar char="•"/>
              <a:defRPr sz="7558" b="0" i="0" u="none" strike="noStrike" cap="none">
                <a:solidFill>
                  <a:schemeClr val="dk1"/>
                </a:solidFill>
                <a:latin typeface="Quattrocento Sans"/>
                <a:ea typeface="Quattrocento Sans"/>
                <a:cs typeface="Quattrocento Sans"/>
                <a:sym typeface="Quattrocento Sans"/>
              </a:defRPr>
            </a:lvl2pPr>
            <a:lvl3pPr marL="1371600" marR="0" lvl="2" indent="-628586" algn="l" rtl="0">
              <a:lnSpc>
                <a:spcPct val="90000"/>
              </a:lnSpc>
              <a:spcBef>
                <a:spcPts val="1575"/>
              </a:spcBef>
              <a:spcAft>
                <a:spcPts val="0"/>
              </a:spcAft>
              <a:buClr>
                <a:schemeClr val="dk1"/>
              </a:buClr>
              <a:buSzPts val="6299"/>
              <a:buFont typeface="Arial"/>
              <a:buChar char="•"/>
              <a:defRPr sz="6299" b="0" i="0" u="none" strike="noStrike" cap="none">
                <a:solidFill>
                  <a:schemeClr val="dk1"/>
                </a:solidFill>
                <a:latin typeface="Quattrocento Sans"/>
                <a:ea typeface="Quattrocento Sans"/>
                <a:cs typeface="Quattrocento Sans"/>
                <a:sym typeface="Quattrocento Sans"/>
              </a:defRPr>
            </a:lvl3pPr>
            <a:lvl4pPr marL="1828800" marR="0" lvl="3" indent="-588581" algn="l" rtl="0">
              <a:lnSpc>
                <a:spcPct val="90000"/>
              </a:lnSpc>
              <a:spcBef>
                <a:spcPts val="1575"/>
              </a:spcBef>
              <a:spcAft>
                <a:spcPts val="0"/>
              </a:spcAft>
              <a:buClr>
                <a:schemeClr val="dk1"/>
              </a:buClr>
              <a:buSzPts val="5669"/>
              <a:buFont typeface="Arial"/>
              <a:buChar char="•"/>
              <a:defRPr sz="5669" b="0" i="0" u="none" strike="noStrike" cap="none">
                <a:solidFill>
                  <a:schemeClr val="dk1"/>
                </a:solidFill>
                <a:latin typeface="Quattrocento Sans"/>
                <a:ea typeface="Quattrocento Sans"/>
                <a:cs typeface="Quattrocento Sans"/>
                <a:sym typeface="Quattrocento Sans"/>
              </a:defRPr>
            </a:lvl4pPr>
            <a:lvl5pPr marL="2286000" marR="0" lvl="4" indent="-588581" algn="l" rtl="0">
              <a:lnSpc>
                <a:spcPct val="90000"/>
              </a:lnSpc>
              <a:spcBef>
                <a:spcPts val="1575"/>
              </a:spcBef>
              <a:spcAft>
                <a:spcPts val="0"/>
              </a:spcAft>
              <a:buClr>
                <a:schemeClr val="dk1"/>
              </a:buClr>
              <a:buSzPts val="5669"/>
              <a:buFont typeface="Arial"/>
              <a:buChar char="•"/>
              <a:defRPr sz="5669" b="0" i="0" u="none" strike="noStrike" cap="none">
                <a:solidFill>
                  <a:schemeClr val="dk1"/>
                </a:solidFill>
                <a:latin typeface="Quattrocento Sans"/>
                <a:ea typeface="Quattrocento Sans"/>
                <a:cs typeface="Quattrocento Sans"/>
                <a:sym typeface="Quattrocento Sans"/>
              </a:defRPr>
            </a:lvl5pPr>
            <a:lvl6pPr marL="2743200" marR="0" lvl="5" indent="-588581" algn="l" rtl="0">
              <a:lnSpc>
                <a:spcPct val="90000"/>
              </a:lnSpc>
              <a:spcBef>
                <a:spcPts val="1575"/>
              </a:spcBef>
              <a:spcAft>
                <a:spcPts val="0"/>
              </a:spcAft>
              <a:buClr>
                <a:schemeClr val="dk1"/>
              </a:buClr>
              <a:buSzPts val="5669"/>
              <a:buFont typeface="Arial"/>
              <a:buChar char="•"/>
              <a:defRPr sz="5669" b="0" i="0" u="none" strike="noStrike" cap="none">
                <a:solidFill>
                  <a:schemeClr val="dk1"/>
                </a:solidFill>
                <a:latin typeface="Quattrocento Sans"/>
                <a:ea typeface="Quattrocento Sans"/>
                <a:cs typeface="Quattrocento Sans"/>
                <a:sym typeface="Quattrocento Sans"/>
              </a:defRPr>
            </a:lvl6pPr>
            <a:lvl7pPr marL="3200400" marR="0" lvl="6" indent="-588581" algn="l" rtl="0">
              <a:lnSpc>
                <a:spcPct val="90000"/>
              </a:lnSpc>
              <a:spcBef>
                <a:spcPts val="1575"/>
              </a:spcBef>
              <a:spcAft>
                <a:spcPts val="0"/>
              </a:spcAft>
              <a:buClr>
                <a:schemeClr val="dk1"/>
              </a:buClr>
              <a:buSzPts val="5669"/>
              <a:buFont typeface="Arial"/>
              <a:buChar char="•"/>
              <a:defRPr sz="5669" b="0" i="0" u="none" strike="noStrike" cap="none">
                <a:solidFill>
                  <a:schemeClr val="dk1"/>
                </a:solidFill>
                <a:latin typeface="Quattrocento Sans"/>
                <a:ea typeface="Quattrocento Sans"/>
                <a:cs typeface="Quattrocento Sans"/>
                <a:sym typeface="Quattrocento Sans"/>
              </a:defRPr>
            </a:lvl7pPr>
            <a:lvl8pPr marL="3657600" marR="0" lvl="7" indent="-588581" algn="l" rtl="0">
              <a:lnSpc>
                <a:spcPct val="90000"/>
              </a:lnSpc>
              <a:spcBef>
                <a:spcPts val="1575"/>
              </a:spcBef>
              <a:spcAft>
                <a:spcPts val="0"/>
              </a:spcAft>
              <a:buClr>
                <a:schemeClr val="dk1"/>
              </a:buClr>
              <a:buSzPts val="5669"/>
              <a:buFont typeface="Arial"/>
              <a:buChar char="•"/>
              <a:defRPr sz="5669" b="0" i="0" u="none" strike="noStrike" cap="none">
                <a:solidFill>
                  <a:schemeClr val="dk1"/>
                </a:solidFill>
                <a:latin typeface="Quattrocento Sans"/>
                <a:ea typeface="Quattrocento Sans"/>
                <a:cs typeface="Quattrocento Sans"/>
                <a:sym typeface="Quattrocento Sans"/>
              </a:defRPr>
            </a:lvl8pPr>
            <a:lvl9pPr marL="4114800" marR="0" lvl="8" indent="-588581" algn="l" rtl="0">
              <a:lnSpc>
                <a:spcPct val="90000"/>
              </a:lnSpc>
              <a:spcBef>
                <a:spcPts val="1575"/>
              </a:spcBef>
              <a:spcAft>
                <a:spcPts val="0"/>
              </a:spcAft>
              <a:buClr>
                <a:schemeClr val="dk1"/>
              </a:buClr>
              <a:buSzPts val="5669"/>
              <a:buFont typeface="Arial"/>
              <a:buChar char="•"/>
              <a:defRPr sz="5669" b="0" i="0" u="none" strike="noStrike" cap="none">
                <a:solidFill>
                  <a:schemeClr val="dk1"/>
                </a:solidFill>
                <a:latin typeface="Quattrocento Sans"/>
                <a:ea typeface="Quattrocento Sans"/>
                <a:cs typeface="Quattrocento Sans"/>
                <a:sym typeface="Quattrocento Sans"/>
              </a:defRPr>
            </a:lvl9pPr>
          </a:lstStyle>
          <a:p>
            <a:endParaRPr/>
          </a:p>
        </p:txBody>
      </p:sp>
      <p:sp>
        <p:nvSpPr>
          <p:cNvPr id="8" name="Google Shape;8;p1"/>
          <p:cNvSpPr txBox="1">
            <a:spLocks noGrp="1"/>
          </p:cNvSpPr>
          <p:nvPr>
            <p:ph type="dt" idx="10"/>
          </p:nvPr>
        </p:nvSpPr>
        <p:spPr>
          <a:xfrm>
            <a:off x="2640330" y="20019561"/>
            <a:ext cx="8641080" cy="114997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3779" b="0" i="0" u="none" strike="noStrike" cap="none">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9" name="Google Shape;9;p1"/>
          <p:cNvSpPr txBox="1">
            <a:spLocks noGrp="1"/>
          </p:cNvSpPr>
          <p:nvPr>
            <p:ph type="ftr" idx="11"/>
          </p:nvPr>
        </p:nvSpPr>
        <p:spPr>
          <a:xfrm>
            <a:off x="12721590" y="20019561"/>
            <a:ext cx="12961620" cy="114997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3779" b="0" i="0" u="none" strike="noStrike" cap="none">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0" name="Google Shape;10;p1"/>
          <p:cNvSpPr txBox="1">
            <a:spLocks noGrp="1"/>
          </p:cNvSpPr>
          <p:nvPr>
            <p:ph type="sldNum" idx="12"/>
          </p:nvPr>
        </p:nvSpPr>
        <p:spPr>
          <a:xfrm>
            <a:off x="27123390" y="20019561"/>
            <a:ext cx="8641080" cy="114997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3779" b="0" i="0" u="none" strike="noStrike" cap="none">
                <a:solidFill>
                  <a:srgbClr val="888888"/>
                </a:solidFill>
                <a:latin typeface="Quattrocento Sans"/>
                <a:ea typeface="Quattrocento Sans"/>
                <a:cs typeface="Quattrocento Sans"/>
                <a:sym typeface="Quattrocento Sans"/>
              </a:defRPr>
            </a:lvl1pPr>
            <a:lvl2pPr marL="0" marR="0" lvl="1" indent="0" algn="r" rtl="0">
              <a:spcBef>
                <a:spcPts val="0"/>
              </a:spcBef>
              <a:buNone/>
              <a:defRPr sz="3779" b="0" i="0" u="none" strike="noStrike" cap="none">
                <a:solidFill>
                  <a:srgbClr val="888888"/>
                </a:solidFill>
                <a:latin typeface="Quattrocento Sans"/>
                <a:ea typeface="Quattrocento Sans"/>
                <a:cs typeface="Quattrocento Sans"/>
                <a:sym typeface="Quattrocento Sans"/>
              </a:defRPr>
            </a:lvl2pPr>
            <a:lvl3pPr marL="0" marR="0" lvl="2" indent="0" algn="r" rtl="0">
              <a:spcBef>
                <a:spcPts val="0"/>
              </a:spcBef>
              <a:buNone/>
              <a:defRPr sz="3779" b="0" i="0" u="none" strike="noStrike" cap="none">
                <a:solidFill>
                  <a:srgbClr val="888888"/>
                </a:solidFill>
                <a:latin typeface="Quattrocento Sans"/>
                <a:ea typeface="Quattrocento Sans"/>
                <a:cs typeface="Quattrocento Sans"/>
                <a:sym typeface="Quattrocento Sans"/>
              </a:defRPr>
            </a:lvl3pPr>
            <a:lvl4pPr marL="0" marR="0" lvl="3" indent="0" algn="r" rtl="0">
              <a:spcBef>
                <a:spcPts val="0"/>
              </a:spcBef>
              <a:buNone/>
              <a:defRPr sz="3779" b="0" i="0" u="none" strike="noStrike" cap="none">
                <a:solidFill>
                  <a:srgbClr val="888888"/>
                </a:solidFill>
                <a:latin typeface="Quattrocento Sans"/>
                <a:ea typeface="Quattrocento Sans"/>
                <a:cs typeface="Quattrocento Sans"/>
                <a:sym typeface="Quattrocento Sans"/>
              </a:defRPr>
            </a:lvl4pPr>
            <a:lvl5pPr marL="0" marR="0" lvl="4" indent="0" algn="r" rtl="0">
              <a:spcBef>
                <a:spcPts val="0"/>
              </a:spcBef>
              <a:buNone/>
              <a:defRPr sz="3779" b="0" i="0" u="none" strike="noStrike" cap="none">
                <a:solidFill>
                  <a:srgbClr val="888888"/>
                </a:solidFill>
                <a:latin typeface="Quattrocento Sans"/>
                <a:ea typeface="Quattrocento Sans"/>
                <a:cs typeface="Quattrocento Sans"/>
                <a:sym typeface="Quattrocento Sans"/>
              </a:defRPr>
            </a:lvl5pPr>
            <a:lvl6pPr marL="0" marR="0" lvl="5" indent="0" algn="r" rtl="0">
              <a:spcBef>
                <a:spcPts val="0"/>
              </a:spcBef>
              <a:buNone/>
              <a:defRPr sz="3779" b="0" i="0" u="none" strike="noStrike" cap="none">
                <a:solidFill>
                  <a:srgbClr val="888888"/>
                </a:solidFill>
                <a:latin typeface="Quattrocento Sans"/>
                <a:ea typeface="Quattrocento Sans"/>
                <a:cs typeface="Quattrocento Sans"/>
                <a:sym typeface="Quattrocento Sans"/>
              </a:defRPr>
            </a:lvl6pPr>
            <a:lvl7pPr marL="0" marR="0" lvl="6" indent="0" algn="r" rtl="0">
              <a:spcBef>
                <a:spcPts val="0"/>
              </a:spcBef>
              <a:buNone/>
              <a:defRPr sz="3779" b="0" i="0" u="none" strike="noStrike" cap="none">
                <a:solidFill>
                  <a:srgbClr val="888888"/>
                </a:solidFill>
                <a:latin typeface="Quattrocento Sans"/>
                <a:ea typeface="Quattrocento Sans"/>
                <a:cs typeface="Quattrocento Sans"/>
                <a:sym typeface="Quattrocento Sans"/>
              </a:defRPr>
            </a:lvl7pPr>
            <a:lvl8pPr marL="0" marR="0" lvl="7" indent="0" algn="r" rtl="0">
              <a:spcBef>
                <a:spcPts val="0"/>
              </a:spcBef>
              <a:buNone/>
              <a:defRPr sz="3779" b="0" i="0" u="none" strike="noStrike" cap="none">
                <a:solidFill>
                  <a:srgbClr val="888888"/>
                </a:solidFill>
                <a:latin typeface="Quattrocento Sans"/>
                <a:ea typeface="Quattrocento Sans"/>
                <a:cs typeface="Quattrocento Sans"/>
                <a:sym typeface="Quattrocento Sans"/>
              </a:defRPr>
            </a:lvl8pPr>
            <a:lvl9pPr marL="0" marR="0" lvl="8" indent="0" algn="r" rtl="0">
              <a:spcBef>
                <a:spcPts val="0"/>
              </a:spcBef>
              <a:buNone/>
              <a:defRPr sz="3779"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4.png"/><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notesSlide" Target="../notesSlides/notesSlide1.xml"/><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
        <p:cNvGrpSpPr/>
        <p:nvPr/>
      </p:nvGrpSpPr>
      <p:grpSpPr>
        <a:xfrm>
          <a:off x="0" y="0"/>
          <a:ext cx="0" cy="0"/>
          <a:chOff x="0" y="0"/>
          <a:chExt cx="0" cy="0"/>
        </a:xfrm>
      </p:grpSpPr>
      <p:sp>
        <p:nvSpPr>
          <p:cNvPr id="22" name="Google Shape;22;p3"/>
          <p:cNvSpPr txBox="1"/>
          <p:nvPr/>
        </p:nvSpPr>
        <p:spPr>
          <a:xfrm>
            <a:off x="810490" y="720351"/>
            <a:ext cx="23594921"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CA" sz="7200" cap="none">
                <a:solidFill>
                  <a:schemeClr val="lt1"/>
                </a:solidFill>
                <a:latin typeface="Quattrocento Sans"/>
                <a:ea typeface="Quattrocento Sans"/>
                <a:cs typeface="Quattrocento Sans"/>
                <a:sym typeface="Quattrocento Sans"/>
              </a:rPr>
              <a:t>CITY OF KINGSTON STUDENT HOUSING PLATFORM</a:t>
            </a:r>
            <a:endParaRPr/>
          </a:p>
        </p:txBody>
      </p:sp>
      <p:sp>
        <p:nvSpPr>
          <p:cNvPr id="23" name="Google Shape;23;p3"/>
          <p:cNvSpPr txBox="1"/>
          <p:nvPr/>
        </p:nvSpPr>
        <p:spPr>
          <a:xfrm>
            <a:off x="810501" y="1920675"/>
            <a:ext cx="9943800" cy="120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CA" sz="3600" i="1">
                <a:solidFill>
                  <a:schemeClr val="lt1"/>
                </a:solidFill>
                <a:latin typeface="Quattrocento Sans"/>
                <a:ea typeface="Quattrocento Sans"/>
                <a:cs typeface="Quattrocento Sans"/>
                <a:sym typeface="Quattrocento Sans"/>
              </a:rPr>
              <a:t>Sean Liang, Elaine Wu, Gavin Cheng, Kyle Ding</a:t>
            </a:r>
            <a:endParaRPr/>
          </a:p>
          <a:p>
            <a:pPr marL="0" marR="0" lvl="0" indent="0" algn="l" rtl="0">
              <a:spcBef>
                <a:spcPts val="0"/>
              </a:spcBef>
              <a:spcAft>
                <a:spcPts val="0"/>
              </a:spcAft>
              <a:buNone/>
            </a:pPr>
            <a:r>
              <a:rPr lang="en-CA" sz="3600" i="1">
                <a:solidFill>
                  <a:schemeClr val="lt1"/>
                </a:solidFill>
                <a:latin typeface="Quattrocento Sans"/>
                <a:ea typeface="Quattrocento Sans"/>
                <a:cs typeface="Quattrocento Sans"/>
                <a:sym typeface="Quattrocento Sans"/>
              </a:rPr>
              <a:t>Prof. Wendy Powley</a:t>
            </a:r>
            <a:endParaRPr/>
          </a:p>
        </p:txBody>
      </p:sp>
      <p:sp>
        <p:nvSpPr>
          <p:cNvPr id="24" name="Google Shape;24;p3"/>
          <p:cNvSpPr txBox="1"/>
          <p:nvPr/>
        </p:nvSpPr>
        <p:spPr>
          <a:xfrm>
            <a:off x="722966" y="4427489"/>
            <a:ext cx="4323620"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CA" sz="4400" cap="none">
                <a:solidFill>
                  <a:schemeClr val="dk1"/>
                </a:solidFill>
                <a:latin typeface="Quattrocento Sans"/>
                <a:ea typeface="Quattrocento Sans"/>
                <a:cs typeface="Quattrocento Sans"/>
                <a:sym typeface="Quattrocento Sans"/>
              </a:rPr>
              <a:t>OUR PROBLEM</a:t>
            </a:r>
            <a:endParaRPr/>
          </a:p>
        </p:txBody>
      </p:sp>
      <p:sp>
        <p:nvSpPr>
          <p:cNvPr id="25" name="Google Shape;25;p3"/>
          <p:cNvSpPr txBox="1"/>
          <p:nvPr/>
        </p:nvSpPr>
        <p:spPr>
          <a:xfrm>
            <a:off x="727362" y="5307749"/>
            <a:ext cx="8749146" cy="446276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CA" sz="2400">
                <a:solidFill>
                  <a:schemeClr val="dk1"/>
                </a:solidFill>
                <a:latin typeface="Quattrocento Sans"/>
                <a:ea typeface="Quattrocento Sans"/>
                <a:cs typeface="Quattrocento Sans"/>
                <a:sym typeface="Quattrocento Sans"/>
              </a:rPr>
              <a:t>The search for student housing is notoriously stressful, time-consuming, and complex. Popular, existing platforms like Facebook Marketplace, while useful, often fall short in providing a convenient search experience for housing, making it difficult for students to find housing that meets their specific needs and preferences. </a:t>
            </a:r>
            <a:endParaRPr/>
          </a:p>
          <a:p>
            <a:pPr marL="0" marR="0" lvl="0" indent="0" algn="just" rtl="0">
              <a:spcBef>
                <a:spcPts val="1200"/>
              </a:spcBef>
              <a:spcAft>
                <a:spcPts val="0"/>
              </a:spcAft>
              <a:buNone/>
            </a:pPr>
            <a:r>
              <a:rPr lang="en-CA" sz="2400">
                <a:solidFill>
                  <a:schemeClr val="dk1"/>
                </a:solidFill>
                <a:latin typeface="Quattrocento Sans"/>
                <a:ea typeface="Quattrocento Sans"/>
                <a:cs typeface="Quattrocento Sans"/>
                <a:sym typeface="Quattrocento Sans"/>
              </a:rPr>
              <a:t>Our project addresses this issue by streamlining the housing search process through a user-friendly full-stack real estate application, designed specifically for Queen’s students. We transform the daunting task of finding student housing into a manageable, even enjoyable, process. </a:t>
            </a:r>
            <a:endParaRPr/>
          </a:p>
          <a:p>
            <a:pPr marL="0" marR="0" lvl="0" indent="0" algn="just" rtl="0">
              <a:spcBef>
                <a:spcPts val="1200"/>
              </a:spcBef>
              <a:spcAft>
                <a:spcPts val="0"/>
              </a:spcAft>
              <a:buNone/>
            </a:pPr>
            <a:endParaRPr sz="2400">
              <a:solidFill>
                <a:schemeClr val="dk1"/>
              </a:solidFill>
              <a:latin typeface="Quattrocento Sans"/>
              <a:ea typeface="Quattrocento Sans"/>
              <a:cs typeface="Quattrocento Sans"/>
              <a:sym typeface="Quattrocento Sans"/>
            </a:endParaRPr>
          </a:p>
        </p:txBody>
      </p:sp>
      <p:sp>
        <p:nvSpPr>
          <p:cNvPr id="26" name="Google Shape;26;p3"/>
          <p:cNvSpPr txBox="1"/>
          <p:nvPr/>
        </p:nvSpPr>
        <p:spPr>
          <a:xfrm>
            <a:off x="722966" y="14306110"/>
            <a:ext cx="4498347"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CA" sz="4400" cap="none">
                <a:solidFill>
                  <a:schemeClr val="dk1"/>
                </a:solidFill>
                <a:latin typeface="Quattrocento Sans"/>
                <a:ea typeface="Quattrocento Sans"/>
                <a:cs typeface="Quattrocento Sans"/>
                <a:sym typeface="Quattrocento Sans"/>
              </a:rPr>
              <a:t>OUR SOLUTION</a:t>
            </a:r>
            <a:endParaRPr/>
          </a:p>
        </p:txBody>
      </p:sp>
      <p:sp>
        <p:nvSpPr>
          <p:cNvPr id="27" name="Google Shape;27;p3"/>
          <p:cNvSpPr txBox="1"/>
          <p:nvPr/>
        </p:nvSpPr>
        <p:spPr>
          <a:xfrm>
            <a:off x="10072216" y="5196934"/>
            <a:ext cx="8749200" cy="9143100"/>
          </a:xfrm>
          <a:prstGeom prst="rect">
            <a:avLst/>
          </a:prstGeom>
          <a:noFill/>
          <a:ln>
            <a:noFill/>
          </a:ln>
        </p:spPr>
        <p:txBody>
          <a:bodyPr spcFirstLastPara="1" wrap="square" lIns="91425" tIns="45700" rIns="91425" bIns="45700" anchor="t" anchorCtr="0">
            <a:spAutoFit/>
          </a:bodyPr>
          <a:lstStyle/>
          <a:p>
            <a:pPr marL="0" marR="0" lvl="0" indent="0" algn="just" rtl="0">
              <a:spcBef>
                <a:spcPts val="1200"/>
              </a:spcBef>
              <a:spcAft>
                <a:spcPts val="0"/>
              </a:spcAft>
              <a:buNone/>
            </a:pPr>
            <a:r>
              <a:rPr lang="en-CA" sz="2400" b="1" dirty="0">
                <a:solidFill>
                  <a:schemeClr val="dk1"/>
                </a:solidFill>
                <a:latin typeface="Quattrocento Sans"/>
                <a:ea typeface="Quattrocento Sans"/>
                <a:cs typeface="Quattrocento Sans"/>
                <a:sym typeface="Quattrocento Sans"/>
              </a:rPr>
              <a:t>Interactive Map Integration:</a:t>
            </a:r>
            <a:endParaRPr dirty="0"/>
          </a:p>
          <a:p>
            <a:pPr marL="342900" marR="0" lvl="0" indent="-342900" algn="just" rtl="0">
              <a:spcBef>
                <a:spcPts val="1200"/>
              </a:spcBef>
              <a:spcAft>
                <a:spcPts val="0"/>
              </a:spcAft>
              <a:buClr>
                <a:schemeClr val="dk1"/>
              </a:buClr>
              <a:buSzPts val="2400"/>
              <a:buFont typeface="Quattrocento Sans"/>
              <a:buChar char="-"/>
            </a:pPr>
            <a:r>
              <a:rPr lang="en-CA" sz="2400" dirty="0">
                <a:solidFill>
                  <a:schemeClr val="dk1"/>
                </a:solidFill>
                <a:latin typeface="Quattrocento Sans"/>
                <a:ea typeface="Quattrocento Sans"/>
                <a:cs typeface="Quattrocento Sans"/>
                <a:sym typeface="Quattrocento Sans"/>
              </a:rPr>
              <a:t>By integrating the Google Maps, Google Places, and Google Geocoding APIs, we provide users with a visual representation of available properties, allowing them to explore different neighborhoods and understand the context of each listing in relation to their university, public transport, and local amenities.</a:t>
            </a:r>
            <a:endParaRPr dirty="0"/>
          </a:p>
          <a:p>
            <a:pPr marL="0" marR="0" lvl="0" indent="0" algn="just" rtl="0">
              <a:spcBef>
                <a:spcPts val="1200"/>
              </a:spcBef>
              <a:spcAft>
                <a:spcPts val="0"/>
              </a:spcAft>
              <a:buNone/>
            </a:pPr>
            <a:r>
              <a:rPr lang="en-CA" sz="2400" b="1" dirty="0">
                <a:solidFill>
                  <a:schemeClr val="dk1"/>
                </a:solidFill>
                <a:latin typeface="Quattrocento Sans"/>
                <a:ea typeface="Quattrocento Sans"/>
                <a:cs typeface="Quattrocento Sans"/>
                <a:sym typeface="Quattrocento Sans"/>
              </a:rPr>
              <a:t>Simplified Search Process:</a:t>
            </a:r>
            <a:endParaRPr dirty="0"/>
          </a:p>
          <a:p>
            <a:pPr marL="342900" marR="0" lvl="0" indent="-342900" algn="just" rtl="0">
              <a:spcBef>
                <a:spcPts val="1200"/>
              </a:spcBef>
              <a:spcAft>
                <a:spcPts val="0"/>
              </a:spcAft>
              <a:buClr>
                <a:schemeClr val="dk1"/>
              </a:buClr>
              <a:buSzPts val="2400"/>
              <a:buFont typeface="Quattrocento Sans"/>
              <a:buChar char="-"/>
            </a:pPr>
            <a:r>
              <a:rPr lang="en-CA" sz="2400" dirty="0">
                <a:solidFill>
                  <a:schemeClr val="dk1"/>
                </a:solidFill>
                <a:latin typeface="Quattrocento Sans"/>
                <a:ea typeface="Quattrocento Sans"/>
                <a:cs typeface="Quattrocento Sans"/>
                <a:sym typeface="Quattrocento Sans"/>
              </a:rPr>
              <a:t>We streamline the search experience with filters tailored to student needs, including price range, number of bedrooms, and lease terms. The autofill search results are biased towards landmarks and locations specific to the Queen’s Campus. This simplification reduces the time and effort required to find suitable housing. </a:t>
            </a:r>
            <a:endParaRPr dirty="0"/>
          </a:p>
          <a:p>
            <a:pPr marL="0" marR="0" lvl="0" indent="0" algn="just" rtl="0">
              <a:spcBef>
                <a:spcPts val="1200"/>
              </a:spcBef>
              <a:spcAft>
                <a:spcPts val="0"/>
              </a:spcAft>
              <a:buNone/>
            </a:pPr>
            <a:r>
              <a:rPr lang="en-CA" sz="2400" b="1" dirty="0">
                <a:solidFill>
                  <a:schemeClr val="dk1"/>
                </a:solidFill>
                <a:latin typeface="Quattrocento Sans"/>
                <a:ea typeface="Quattrocento Sans"/>
                <a:cs typeface="Quattrocento Sans"/>
                <a:sym typeface="Quattrocento Sans"/>
              </a:rPr>
              <a:t>Detailed Property Profiles:</a:t>
            </a:r>
            <a:endParaRPr dirty="0"/>
          </a:p>
          <a:p>
            <a:pPr marL="342900" marR="0" lvl="0" indent="-342900" algn="just" rtl="0">
              <a:spcBef>
                <a:spcPts val="1200"/>
              </a:spcBef>
              <a:spcAft>
                <a:spcPts val="0"/>
              </a:spcAft>
              <a:buClr>
                <a:schemeClr val="dk1"/>
              </a:buClr>
              <a:buSzPts val="2400"/>
              <a:buFont typeface="Quattrocento Sans"/>
              <a:buChar char="-"/>
            </a:pPr>
            <a:r>
              <a:rPr lang="en-CA" sz="2400" dirty="0">
                <a:solidFill>
                  <a:schemeClr val="dk1"/>
                </a:solidFill>
                <a:latin typeface="Quattrocento Sans"/>
                <a:ea typeface="Quattrocento Sans"/>
                <a:cs typeface="Quattrocento Sans"/>
                <a:sym typeface="Quattrocento Sans"/>
              </a:rPr>
              <a:t>Our application expands on each listing module with comprehensive property details, including a lightbox-style picture viewer. This ensures that students have all the information they need at their fingertips, allowing for more reliable decision-making without the need for extensive in-person viewings. </a:t>
            </a:r>
            <a:endParaRPr dirty="0"/>
          </a:p>
          <a:p>
            <a:pPr marL="0" marR="0" lvl="0" indent="0" algn="just" rtl="0">
              <a:spcBef>
                <a:spcPts val="1200"/>
              </a:spcBef>
              <a:spcAft>
                <a:spcPts val="0"/>
              </a:spcAft>
              <a:buNone/>
            </a:pPr>
            <a:endParaRPr sz="2400" dirty="0">
              <a:solidFill>
                <a:schemeClr val="dk1"/>
              </a:solidFill>
              <a:latin typeface="Quattrocento Sans"/>
              <a:ea typeface="Quattrocento Sans"/>
              <a:cs typeface="Quattrocento Sans"/>
              <a:sym typeface="Quattrocento Sans"/>
            </a:endParaRPr>
          </a:p>
        </p:txBody>
      </p:sp>
      <p:sp>
        <p:nvSpPr>
          <p:cNvPr id="28" name="Google Shape;28;p3"/>
          <p:cNvSpPr txBox="1"/>
          <p:nvPr/>
        </p:nvSpPr>
        <p:spPr>
          <a:xfrm>
            <a:off x="28873375" y="14097825"/>
            <a:ext cx="39687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CA" sz="2400" i="1" dirty="0">
                <a:solidFill>
                  <a:schemeClr val="dk1"/>
                </a:solidFill>
                <a:latin typeface="Quattrocento Sans"/>
                <a:ea typeface="Quattrocento Sans"/>
                <a:cs typeface="Quattrocento Sans"/>
                <a:sym typeface="Quattrocento Sans"/>
              </a:rPr>
              <a:t>Admin Dashboard Page</a:t>
            </a:r>
            <a:endParaRPr sz="2400" dirty="0"/>
          </a:p>
        </p:txBody>
      </p:sp>
      <p:sp>
        <p:nvSpPr>
          <p:cNvPr id="29" name="Google Shape;29;p3"/>
          <p:cNvSpPr txBox="1"/>
          <p:nvPr/>
        </p:nvSpPr>
        <p:spPr>
          <a:xfrm>
            <a:off x="19236700" y="10520300"/>
            <a:ext cx="9221400" cy="5202600"/>
          </a:xfrm>
          <a:prstGeom prst="rect">
            <a:avLst/>
          </a:prstGeom>
          <a:noFill/>
          <a:ln>
            <a:noFill/>
          </a:ln>
        </p:spPr>
        <p:txBody>
          <a:bodyPr spcFirstLastPara="1" wrap="square" lIns="91425" tIns="45700" rIns="91425" bIns="45700" anchor="t" anchorCtr="0">
            <a:spAutoFit/>
          </a:bodyPr>
          <a:lstStyle/>
          <a:p>
            <a:pPr marL="0" lvl="0" indent="0" algn="just" rtl="0">
              <a:spcBef>
                <a:spcPts val="1200"/>
              </a:spcBef>
              <a:spcAft>
                <a:spcPts val="0"/>
              </a:spcAft>
              <a:buClr>
                <a:schemeClr val="dk1"/>
              </a:buClr>
              <a:buFont typeface="Arial"/>
              <a:buNone/>
            </a:pPr>
            <a:r>
              <a:rPr lang="en-CA" sz="2400" dirty="0">
                <a:solidFill>
                  <a:schemeClr val="dk1"/>
                </a:solidFill>
                <a:latin typeface="Quattrocento Sans"/>
                <a:ea typeface="Quattrocento Sans"/>
                <a:cs typeface="Quattrocento Sans"/>
                <a:sym typeface="Quattrocento Sans"/>
              </a:rPr>
              <a:t>For Part three, the main purpose is for students’ experiences. They can leave the group, add or delete a member from their group, modify and search according to their group preferences. Thus, tables are generated according to the need with one table linking the students and the groups.</a:t>
            </a:r>
            <a:endParaRPr sz="2400" dirty="0">
              <a:solidFill>
                <a:schemeClr val="dk1"/>
              </a:solidFill>
              <a:latin typeface="Quattrocento Sans"/>
              <a:ea typeface="Quattrocento Sans"/>
              <a:cs typeface="Quattrocento Sans"/>
              <a:sym typeface="Quattrocento Sans"/>
            </a:endParaRPr>
          </a:p>
          <a:p>
            <a:pPr marL="0" lvl="0" indent="0" algn="just" rtl="0">
              <a:spcBef>
                <a:spcPts val="1200"/>
              </a:spcBef>
              <a:spcAft>
                <a:spcPts val="0"/>
              </a:spcAft>
              <a:buClr>
                <a:schemeClr val="dk1"/>
              </a:buClr>
              <a:buFont typeface="Arial"/>
              <a:buNone/>
            </a:pPr>
            <a:r>
              <a:rPr lang="en-CA" sz="2400" dirty="0">
                <a:solidFill>
                  <a:schemeClr val="dk1"/>
                </a:solidFill>
                <a:latin typeface="Quattrocento Sans"/>
                <a:ea typeface="Quattrocento Sans"/>
                <a:cs typeface="Quattrocento Sans"/>
                <a:sym typeface="Quattrocento Sans"/>
              </a:rPr>
              <a:t>For the group part, students can use name and wildcards to search for their new group members. Multiple students are allowed to be added to or deleted from the group in one search. Once a group has no members in it (all members are deleted or left), the group ID will be cleared from the table for further use.</a:t>
            </a:r>
            <a:endParaRPr sz="2400" dirty="0">
              <a:solidFill>
                <a:schemeClr val="dk1"/>
              </a:solidFill>
              <a:latin typeface="Quattrocento Sans"/>
              <a:ea typeface="Quattrocento Sans"/>
              <a:cs typeface="Quattrocento Sans"/>
              <a:sym typeface="Quattrocento Sans"/>
            </a:endParaRPr>
          </a:p>
          <a:p>
            <a:pPr marL="0" lvl="0" indent="0" algn="just" rtl="0">
              <a:spcBef>
                <a:spcPts val="1200"/>
              </a:spcBef>
              <a:spcAft>
                <a:spcPts val="0"/>
              </a:spcAft>
              <a:buNone/>
            </a:pPr>
            <a:r>
              <a:rPr lang="en-CA" sz="2400" dirty="0">
                <a:solidFill>
                  <a:schemeClr val="dk1"/>
                </a:solidFill>
                <a:latin typeface="Quattrocento Sans"/>
                <a:ea typeface="Quattrocento Sans"/>
                <a:cs typeface="Quattrocento Sans"/>
                <a:sym typeface="Quattrocento Sans"/>
              </a:rPr>
              <a:t>For the search function, students are allowed to choose the must feature, and return the properties which matches all their preferences and those only matches their must-needs.</a:t>
            </a:r>
            <a:endParaRPr sz="2400" dirty="0">
              <a:solidFill>
                <a:schemeClr val="dk1"/>
              </a:solidFill>
              <a:latin typeface="Quattrocento Sans"/>
              <a:ea typeface="Quattrocento Sans"/>
              <a:cs typeface="Quattrocento Sans"/>
              <a:sym typeface="Quattrocento Sans"/>
            </a:endParaRPr>
          </a:p>
        </p:txBody>
      </p:sp>
      <p:sp>
        <p:nvSpPr>
          <p:cNvPr id="30" name="Google Shape;30;p3"/>
          <p:cNvSpPr txBox="1"/>
          <p:nvPr/>
        </p:nvSpPr>
        <p:spPr>
          <a:xfrm>
            <a:off x="19236703" y="20564530"/>
            <a:ext cx="20448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CA" sz="2400" i="1">
                <a:solidFill>
                  <a:schemeClr val="dk1"/>
                </a:solidFill>
                <a:latin typeface="Quattrocento Sans"/>
                <a:ea typeface="Quattrocento Sans"/>
                <a:cs typeface="Quattrocento Sans"/>
                <a:sym typeface="Quattrocento Sans"/>
              </a:rPr>
              <a:t>Sign In Page.</a:t>
            </a:r>
            <a:endParaRPr/>
          </a:p>
        </p:txBody>
      </p:sp>
      <p:sp>
        <p:nvSpPr>
          <p:cNvPr id="31" name="Google Shape;31;p3"/>
          <p:cNvSpPr txBox="1"/>
          <p:nvPr/>
        </p:nvSpPr>
        <p:spPr>
          <a:xfrm>
            <a:off x="878227" y="20195236"/>
            <a:ext cx="19479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CA" sz="2400" i="1">
                <a:solidFill>
                  <a:schemeClr val="dk1"/>
                </a:solidFill>
                <a:latin typeface="Quattrocento Sans"/>
                <a:ea typeface="Quattrocento Sans"/>
                <a:cs typeface="Quattrocento Sans"/>
                <a:sym typeface="Quattrocento Sans"/>
              </a:rPr>
              <a:t>Property View</a:t>
            </a:r>
            <a:endParaRPr/>
          </a:p>
        </p:txBody>
      </p:sp>
      <p:sp>
        <p:nvSpPr>
          <p:cNvPr id="32" name="Google Shape;32;p3"/>
          <p:cNvSpPr txBox="1"/>
          <p:nvPr/>
        </p:nvSpPr>
        <p:spPr>
          <a:xfrm>
            <a:off x="898029" y="13815425"/>
            <a:ext cx="20448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CA" sz="2400" i="1">
                <a:solidFill>
                  <a:schemeClr val="dk1"/>
                </a:solidFill>
                <a:latin typeface="Quattrocento Sans"/>
                <a:ea typeface="Quattrocento Sans"/>
                <a:cs typeface="Quattrocento Sans"/>
                <a:sym typeface="Quattrocento Sans"/>
              </a:rPr>
              <a:t>Homepage</a:t>
            </a:r>
            <a:endParaRPr/>
          </a:p>
        </p:txBody>
      </p:sp>
      <p:pic>
        <p:nvPicPr>
          <p:cNvPr id="33" name="Google Shape;33;p3" descr="A map of a city&#10;&#10;Description automatically generated"/>
          <p:cNvPicPr preferRelativeResize="0"/>
          <p:nvPr/>
        </p:nvPicPr>
        <p:blipFill rotWithShape="1">
          <a:blip r:embed="rId5">
            <a:alphaModFix/>
          </a:blip>
          <a:srcRect/>
          <a:stretch/>
        </p:blipFill>
        <p:spPr>
          <a:xfrm>
            <a:off x="810490" y="9573552"/>
            <a:ext cx="8720838" cy="4224156"/>
          </a:xfrm>
          <a:prstGeom prst="rect">
            <a:avLst/>
          </a:prstGeom>
          <a:noFill/>
          <a:ln>
            <a:noFill/>
          </a:ln>
        </p:spPr>
      </p:pic>
      <p:pic>
        <p:nvPicPr>
          <p:cNvPr id="34" name="Google Shape;34;p3" descr="A collage of a bedroom&#10;&#10;Description automatically generated"/>
          <p:cNvPicPr preferRelativeResize="0"/>
          <p:nvPr/>
        </p:nvPicPr>
        <p:blipFill rotWithShape="1">
          <a:blip r:embed="rId6">
            <a:alphaModFix/>
          </a:blip>
          <a:srcRect/>
          <a:stretch/>
        </p:blipFill>
        <p:spPr>
          <a:xfrm>
            <a:off x="810492" y="16722540"/>
            <a:ext cx="8854682" cy="3472697"/>
          </a:xfrm>
          <a:prstGeom prst="rect">
            <a:avLst/>
          </a:prstGeom>
          <a:noFill/>
          <a:ln>
            <a:noFill/>
          </a:ln>
        </p:spPr>
      </p:pic>
      <p:sp>
        <p:nvSpPr>
          <p:cNvPr id="35" name="Google Shape;35;p3"/>
          <p:cNvSpPr txBox="1"/>
          <p:nvPr/>
        </p:nvSpPr>
        <p:spPr>
          <a:xfrm>
            <a:off x="722966" y="15152639"/>
            <a:ext cx="8749200" cy="1569900"/>
          </a:xfrm>
          <a:prstGeom prst="rect">
            <a:avLst/>
          </a:prstGeom>
          <a:noFill/>
          <a:ln>
            <a:noFill/>
          </a:ln>
        </p:spPr>
        <p:txBody>
          <a:bodyPr spcFirstLastPara="1" wrap="square" lIns="91425" tIns="45700" rIns="91425" bIns="45700" anchor="t" anchorCtr="0">
            <a:spAutoFit/>
          </a:bodyPr>
          <a:lstStyle/>
          <a:p>
            <a:pPr marL="0" lvl="0" indent="0" algn="just" rtl="0">
              <a:spcBef>
                <a:spcPts val="0"/>
              </a:spcBef>
              <a:spcAft>
                <a:spcPts val="0"/>
              </a:spcAft>
              <a:buClr>
                <a:schemeClr val="dk1"/>
              </a:buClr>
              <a:buFont typeface="Arial"/>
              <a:buNone/>
            </a:pPr>
            <a:r>
              <a:rPr lang="en-CA" sz="2400">
                <a:solidFill>
                  <a:schemeClr val="dk1"/>
                </a:solidFill>
                <a:latin typeface="Quattrocento Sans"/>
                <a:ea typeface="Quattrocento Sans"/>
                <a:cs typeface="Quattrocento Sans"/>
                <a:sym typeface="Quattrocento Sans"/>
              </a:rPr>
              <a:t>Our platform overhauls the student housing hunting experience by offering a visually appealing UI combined with powerful search tools and an interactive map. Here's how we make the difference:</a:t>
            </a:r>
            <a:endParaRPr/>
          </a:p>
        </p:txBody>
      </p:sp>
      <p:sp>
        <p:nvSpPr>
          <p:cNvPr id="36" name="Google Shape;36;p3"/>
          <p:cNvSpPr txBox="1"/>
          <p:nvPr/>
        </p:nvSpPr>
        <p:spPr>
          <a:xfrm>
            <a:off x="10133250" y="14051525"/>
            <a:ext cx="8720700" cy="562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sz="2400">
                <a:solidFill>
                  <a:schemeClr val="dk1"/>
                </a:solidFill>
                <a:latin typeface="Quattrocento Sans"/>
                <a:ea typeface="Quattrocento Sans"/>
                <a:cs typeface="Quattrocento Sans"/>
                <a:sym typeface="Quattrocento Sans"/>
              </a:rPr>
              <a:t>In Part Two of the Kingston Rental Property Management System (KRPM) project, we focus on the pivotal development of a comprehensive system designed for property owners to input information about their properties for potential tenants to search. This segment introduces a meticulously crafted database, anchored by an Entity-Relationship (ER) diagram, to manage complex relationships between property owners, tenants, and rental units. Key advancements include dynamic property management functionalities, enhanced user interactions through real-time updates, and sophisticated image and information management capabilities. These efforts aim to streamline the rental process, ensuring both property owners and tenants benefit from an intuitive, efficient, and user-friendly platform.</a:t>
            </a:r>
            <a:endParaRPr sz="2400">
              <a:solidFill>
                <a:schemeClr val="dk1"/>
              </a:solidFill>
              <a:latin typeface="Quattrocento Sans"/>
              <a:ea typeface="Quattrocento Sans"/>
              <a:cs typeface="Quattrocento Sans"/>
              <a:sym typeface="Quattrocento Sans"/>
            </a:endParaRPr>
          </a:p>
          <a:p>
            <a:pPr marL="0" lvl="0" indent="0" algn="l"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pic>
        <p:nvPicPr>
          <p:cNvPr id="37" name="Google Shape;37;p3"/>
          <p:cNvPicPr preferRelativeResize="0"/>
          <p:nvPr/>
        </p:nvPicPr>
        <p:blipFill>
          <a:blip r:embed="rId7">
            <a:alphaModFix/>
          </a:blip>
          <a:stretch>
            <a:fillRect/>
          </a:stretch>
        </p:blipFill>
        <p:spPr>
          <a:xfrm>
            <a:off x="19552000" y="5000625"/>
            <a:ext cx="7912650" cy="5331775"/>
          </a:xfrm>
          <a:prstGeom prst="rect">
            <a:avLst/>
          </a:prstGeom>
          <a:noFill/>
          <a:ln>
            <a:noFill/>
          </a:ln>
        </p:spPr>
      </p:pic>
      <p:pic>
        <p:nvPicPr>
          <p:cNvPr id="38" name="Google Shape;38;p3"/>
          <p:cNvPicPr preferRelativeResize="0"/>
          <p:nvPr/>
        </p:nvPicPr>
        <p:blipFill>
          <a:blip r:embed="rId8">
            <a:alphaModFix/>
          </a:blip>
          <a:stretch>
            <a:fillRect/>
          </a:stretch>
        </p:blipFill>
        <p:spPr>
          <a:xfrm>
            <a:off x="19312900" y="16076225"/>
            <a:ext cx="8923203" cy="4374423"/>
          </a:xfrm>
          <a:prstGeom prst="rect">
            <a:avLst/>
          </a:prstGeom>
          <a:noFill/>
          <a:ln w="12700" cap="flat" cmpd="sng">
            <a:solidFill>
              <a:schemeClr val="dk2"/>
            </a:solidFill>
            <a:prstDash val="solid"/>
            <a:miter lim="8000"/>
            <a:headEnd type="none" w="sm" len="sm"/>
            <a:tailEnd type="none" w="sm" len="sm"/>
          </a:ln>
        </p:spPr>
      </p:pic>
      <p:pic>
        <p:nvPicPr>
          <p:cNvPr id="39" name="Google Shape;39;p3"/>
          <p:cNvPicPr preferRelativeResize="0"/>
          <p:nvPr/>
        </p:nvPicPr>
        <p:blipFill>
          <a:blip r:embed="rId9">
            <a:alphaModFix/>
          </a:blip>
          <a:stretch>
            <a:fillRect/>
          </a:stretch>
        </p:blipFill>
        <p:spPr>
          <a:xfrm>
            <a:off x="28949563" y="9668830"/>
            <a:ext cx="8923136" cy="4378785"/>
          </a:xfrm>
          <a:prstGeom prst="rect">
            <a:avLst/>
          </a:prstGeom>
          <a:noFill/>
          <a:ln>
            <a:noFill/>
          </a:ln>
        </p:spPr>
      </p:pic>
      <p:sp>
        <p:nvSpPr>
          <p:cNvPr id="40" name="Google Shape;40;p3"/>
          <p:cNvSpPr txBox="1"/>
          <p:nvPr/>
        </p:nvSpPr>
        <p:spPr>
          <a:xfrm>
            <a:off x="28907538" y="5042425"/>
            <a:ext cx="8854800" cy="411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sz="2400" b="1">
                <a:solidFill>
                  <a:schemeClr val="dk1"/>
                </a:solidFill>
                <a:latin typeface="Quattrocento Sans"/>
                <a:ea typeface="Quattrocento Sans"/>
                <a:cs typeface="Quattrocento Sans"/>
                <a:sym typeface="Quattrocento Sans"/>
              </a:rPr>
              <a:t>Sign In page:</a:t>
            </a:r>
            <a:endParaRPr sz="2400">
              <a:solidFill>
                <a:schemeClr val="dk1"/>
              </a:solidFill>
              <a:latin typeface="Quattrocento Sans"/>
              <a:ea typeface="Quattrocento Sans"/>
              <a:cs typeface="Quattrocento Sans"/>
              <a:sym typeface="Quattrocento Sans"/>
            </a:endParaRPr>
          </a:p>
          <a:p>
            <a:pPr marL="457200" lvl="0" indent="-381000" algn="l" rtl="0">
              <a:spcBef>
                <a:spcPts val="0"/>
              </a:spcBef>
              <a:spcAft>
                <a:spcPts val="0"/>
              </a:spcAft>
              <a:buClr>
                <a:schemeClr val="dk1"/>
              </a:buClr>
              <a:buSzPts val="2400"/>
              <a:buFont typeface="Quattrocento Sans"/>
              <a:buChar char="-"/>
            </a:pPr>
            <a:r>
              <a:rPr lang="en-CA" sz="2400">
                <a:solidFill>
                  <a:schemeClr val="dk1"/>
                </a:solidFill>
                <a:latin typeface="Quattrocento Sans"/>
                <a:ea typeface="Quattrocento Sans"/>
                <a:cs typeface="Quattrocento Sans"/>
                <a:sym typeface="Quattrocento Sans"/>
              </a:rPr>
              <a:t>Our login page focuses on user experience and not only provides easy access, but also provides registration and password reset capabilities. During the registration process, users can choose to register as a student or owner, streamlining the process to satisfy their specific needs. Owners can use a simple matching algorithm designed to pair them with a pool of students looking for properties that meet their criteria. This feature ensures a high level of satisfaction and efficiency for both parties. The figure of this page illustrate the user-friendly design and functional layout of our pages.</a:t>
            </a:r>
            <a:endParaRPr sz="2400">
              <a:solidFill>
                <a:schemeClr val="dk1"/>
              </a:solidFill>
              <a:latin typeface="Quattrocento Sans"/>
              <a:ea typeface="Quattrocento Sans"/>
              <a:cs typeface="Quattrocento Sans"/>
              <a:sym typeface="Quattrocento Sans"/>
            </a:endParaRPr>
          </a:p>
        </p:txBody>
      </p:sp>
      <p:sp>
        <p:nvSpPr>
          <p:cNvPr id="41" name="Google Shape;41;p3"/>
          <p:cNvSpPr txBox="1"/>
          <p:nvPr/>
        </p:nvSpPr>
        <p:spPr>
          <a:xfrm>
            <a:off x="28873375" y="14762125"/>
            <a:ext cx="8854800" cy="68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CA" sz="2400" b="1">
                <a:solidFill>
                  <a:schemeClr val="dk1"/>
                </a:solidFill>
                <a:latin typeface="Quattrocento Sans"/>
                <a:ea typeface="Quattrocento Sans"/>
                <a:cs typeface="Quattrocento Sans"/>
                <a:sym typeface="Quattrocento Sans"/>
              </a:rPr>
              <a:t>Admin Dashboard:</a:t>
            </a:r>
            <a:endParaRPr sz="2400">
              <a:solidFill>
                <a:schemeClr val="dk1"/>
              </a:solidFill>
              <a:latin typeface="Quattrocento Sans"/>
              <a:ea typeface="Quattrocento Sans"/>
              <a:cs typeface="Quattrocento Sans"/>
              <a:sym typeface="Quattrocento Sans"/>
            </a:endParaRPr>
          </a:p>
          <a:p>
            <a:pPr marL="457200" lvl="0" indent="-381000" algn="l" rtl="0">
              <a:spcBef>
                <a:spcPts val="0"/>
              </a:spcBef>
              <a:spcAft>
                <a:spcPts val="0"/>
              </a:spcAft>
              <a:buClr>
                <a:schemeClr val="dk1"/>
              </a:buClr>
              <a:buSzPts val="2400"/>
              <a:buFont typeface="Quattrocento Sans"/>
              <a:buChar char="-"/>
            </a:pPr>
            <a:r>
              <a:rPr lang="en-CA" sz="2400">
                <a:solidFill>
                  <a:schemeClr val="dk1"/>
                </a:solidFill>
                <a:latin typeface="Quattrocento Sans"/>
                <a:ea typeface="Quattrocento Sans"/>
                <a:cs typeface="Quattrocento Sans"/>
                <a:sym typeface="Quattrocento Sans"/>
              </a:rPr>
              <a:t>The admin dashboard offers five key functions for easy navigation and user account management, including creation, editing, and deletion. A standout feature is the database backup, ensuring data security and system reliability. The other three management features enable administrators to efficiently handle different types of information through intuitive interfaces and tables, including data obtained from our database.</a:t>
            </a:r>
            <a:endParaRPr sz="2400">
              <a:solidFill>
                <a:schemeClr val="dk1"/>
              </a:solidFill>
              <a:latin typeface="Quattrocento Sans"/>
              <a:ea typeface="Quattrocento Sans"/>
              <a:cs typeface="Quattrocento Sans"/>
              <a:sym typeface="Quattrocento Sans"/>
            </a:endParaRPr>
          </a:p>
          <a:p>
            <a:pPr marL="0" lvl="0" indent="0" algn="l" rtl="0">
              <a:spcBef>
                <a:spcPts val="0"/>
              </a:spcBef>
              <a:spcAft>
                <a:spcPts val="0"/>
              </a:spcAft>
              <a:buNone/>
            </a:pPr>
            <a:endParaRPr sz="2400">
              <a:solidFill>
                <a:schemeClr val="dk1"/>
              </a:solidFill>
              <a:latin typeface="Quattrocento Sans"/>
              <a:ea typeface="Quattrocento Sans"/>
              <a:cs typeface="Quattrocento Sans"/>
              <a:sym typeface="Quattrocento Sans"/>
            </a:endParaRPr>
          </a:p>
          <a:p>
            <a:pPr marL="0" lvl="0" indent="0" algn="l" rtl="0">
              <a:spcBef>
                <a:spcPts val="0"/>
              </a:spcBef>
              <a:spcAft>
                <a:spcPts val="0"/>
              </a:spcAft>
              <a:buNone/>
            </a:pPr>
            <a:r>
              <a:rPr lang="en-CA" sz="2400">
                <a:solidFill>
                  <a:schemeClr val="dk1"/>
                </a:solidFill>
                <a:latin typeface="Quattrocento Sans"/>
                <a:ea typeface="Quattrocento Sans"/>
                <a:cs typeface="Quattrocento Sans"/>
                <a:sym typeface="Quattrocento Sans"/>
              </a:rPr>
              <a:t>Both pages were developed utilizing HTML, CSS, and PHP, where HTML and CSS enhance the aesthetics and user-friendliness of our pages. Simultaneously, PHP streamlines database interactions, making our system more efficient and responsive.</a:t>
            </a:r>
            <a:endParaRPr sz="2400">
              <a:solidFill>
                <a:schemeClr val="dk1"/>
              </a:solidFill>
              <a:latin typeface="Quattrocento Sans"/>
              <a:ea typeface="Quattrocento Sans"/>
              <a:cs typeface="Quattrocento Sans"/>
              <a:sym typeface="Quattrocento Sans"/>
            </a:endParaRPr>
          </a:p>
        </p:txBody>
      </p:sp>
      <p:pic>
        <p:nvPicPr>
          <p:cNvPr id="42" name="Google Shape;42;p3"/>
          <p:cNvPicPr preferRelativeResize="0"/>
          <p:nvPr/>
        </p:nvPicPr>
        <p:blipFill>
          <a:blip r:embed="rId10">
            <a:alphaModFix/>
          </a:blip>
          <a:stretch>
            <a:fillRect/>
          </a:stretch>
        </p:blipFill>
        <p:spPr>
          <a:xfrm>
            <a:off x="22464274" y="6398975"/>
            <a:ext cx="5993827" cy="3371525"/>
          </a:xfrm>
          <a:prstGeom prst="rect">
            <a:avLst/>
          </a:prstGeom>
          <a:noFill/>
          <a:ln>
            <a:noFill/>
          </a:ln>
        </p:spPr>
      </p:pic>
      <p:pic>
        <p:nvPicPr>
          <p:cNvPr id="2" name="Voiceover.mp3">
            <a:hlinkClick r:id="" action="ppaction://media"/>
            <a:extLst>
              <a:ext uri="{FF2B5EF4-FFF2-40B4-BE49-F238E27FC236}">
                <a16:creationId xmlns:a16="http://schemas.microsoft.com/office/drawing/2014/main" id="{20FC3884-A62C-6317-BB81-28192C80E934}"/>
              </a:ext>
            </a:extLst>
          </p:cNvPr>
          <p:cNvPicPr>
            <a:picLocks noChangeAspect="1"/>
          </p:cNvPicPr>
          <p:nvPr>
            <a:audioFile r:link="rId1"/>
            <p:extLst>
              <p:ext uri="{DAA4B4D4-6D71-4841-9C94-3DE7FCFB9230}">
                <p14:media xmlns:p14="http://schemas.microsoft.com/office/powerpoint/2010/main" r:embed="rId2">
                  <p14:trim st="5629.2165"/>
                </p14:media>
              </p:ext>
            </p:extLst>
          </p:nvPr>
        </p:nvPicPr>
        <p:blipFill>
          <a:blip r:embed="rId11"/>
          <a:stretch>
            <a:fillRect/>
          </a:stretch>
        </p:blipFill>
        <p:spPr>
          <a:xfrm>
            <a:off x="37059899" y="2056453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652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809</Words>
  <Application>Microsoft Macintosh PowerPoint</Application>
  <PresentationFormat>Custom</PresentationFormat>
  <Paragraphs>28</Paragraphs>
  <Slides>1</Slides>
  <Notes>1</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Quattrocento Sans</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Sean Liang</cp:lastModifiedBy>
  <cp:revision>1</cp:revision>
  <dcterms:modified xsi:type="dcterms:W3CDTF">2024-04-04T20:47:25Z</dcterms:modified>
</cp:coreProperties>
</file>